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cLean, Noah" userId="af7f17b9-b439-499c-81db-4b7c4bd89a4a" providerId="ADAL" clId="{F5C5FEBB-3B2D-D14E-96CA-B8B5C456CA8E}"/>
    <pc:docChg chg="delSld modSld">
      <pc:chgData name="McLean, Noah" userId="af7f17b9-b439-499c-81db-4b7c4bd89a4a" providerId="ADAL" clId="{F5C5FEBB-3B2D-D14E-96CA-B8B5C456CA8E}" dt="2025-04-14T02:04:58.629" v="9" actId="2696"/>
      <pc:docMkLst>
        <pc:docMk/>
      </pc:docMkLst>
      <pc:sldChg chg="modSp mod">
        <pc:chgData name="McLean, Noah" userId="af7f17b9-b439-499c-81db-4b7c4bd89a4a" providerId="ADAL" clId="{F5C5FEBB-3B2D-D14E-96CA-B8B5C456CA8E}" dt="2025-04-14T02:04:53.693" v="8" actId="20577"/>
        <pc:sldMkLst>
          <pc:docMk/>
          <pc:sldMk cId="1253574157" sldId="256"/>
        </pc:sldMkLst>
        <pc:spChg chg="mod">
          <ac:chgData name="McLean, Noah" userId="af7f17b9-b439-499c-81db-4b7c4bd89a4a" providerId="ADAL" clId="{F5C5FEBB-3B2D-D14E-96CA-B8B5C456CA8E}" dt="2025-04-14T02:04:47.149" v="5" actId="20577"/>
          <ac:spMkLst>
            <pc:docMk/>
            <pc:sldMk cId="1253574157" sldId="256"/>
            <ac:spMk id="2" creationId="{B909CE97-F359-6046-95C0-7CB1ADF5C1E0}"/>
          </ac:spMkLst>
        </pc:spChg>
        <pc:spChg chg="mod">
          <ac:chgData name="McLean, Noah" userId="af7f17b9-b439-499c-81db-4b7c4bd89a4a" providerId="ADAL" clId="{F5C5FEBB-3B2D-D14E-96CA-B8B5C456CA8E}" dt="2025-04-14T02:04:53.693" v="8" actId="20577"/>
          <ac:spMkLst>
            <pc:docMk/>
            <pc:sldMk cId="1253574157" sldId="256"/>
            <ac:spMk id="3" creationId="{E774867C-A5F1-F443-B1C6-2FB9A67EA66D}"/>
          </ac:spMkLst>
        </pc:spChg>
      </pc:sldChg>
      <pc:sldChg chg="del">
        <pc:chgData name="McLean, Noah" userId="af7f17b9-b439-499c-81db-4b7c4bd89a4a" providerId="ADAL" clId="{F5C5FEBB-3B2D-D14E-96CA-B8B5C456CA8E}" dt="2025-04-14T02:04:58.629" v="9" actId="2696"/>
        <pc:sldMkLst>
          <pc:docMk/>
          <pc:sldMk cId="3053466274" sldId="27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09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03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8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2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8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7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11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52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79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0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99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1EA4A4-5D79-4817-B146-24029A2F3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9CE97-F359-6046-95C0-7CB1ADF5C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3977640" cy="3204134"/>
          </a:xfrm>
        </p:spPr>
        <p:txBody>
          <a:bodyPr anchor="b">
            <a:normAutofit/>
          </a:bodyPr>
          <a:lstStyle/>
          <a:p>
            <a:r>
              <a:rPr lang="en-US" sz="4800" dirty="0"/>
              <a:t>Plots and Figures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4867C-A5F1-F443-B1C6-2FB9A67EA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3977640" cy="1208141"/>
          </a:xfrm>
        </p:spPr>
        <p:txBody>
          <a:bodyPr>
            <a:normAutofit/>
          </a:bodyPr>
          <a:lstStyle/>
          <a:p>
            <a:r>
              <a:rPr lang="en-US" sz="2000" dirty="0"/>
              <a:t>GEOL 503 Week 12, 2025</a:t>
            </a:r>
          </a:p>
        </p:txBody>
      </p:sp>
      <p:pic>
        <p:nvPicPr>
          <p:cNvPr id="4" name="Picture 3" descr="Blue blocks and networks technology background">
            <a:extLst>
              <a:ext uri="{FF2B5EF4-FFF2-40B4-BE49-F238E27FC236}">
                <a16:creationId xmlns:a16="http://schemas.microsoft.com/office/drawing/2014/main" id="{3A5570C1-0A0D-4261-BA9B-0C53578E47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0" r="34931"/>
          <a:stretch/>
        </p:blipFill>
        <p:spPr>
          <a:xfrm>
            <a:off x="20" y="10"/>
            <a:ext cx="7443196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3574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B3C4-4EA1-A94C-A8AC-947A684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Bar chart or histogram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CA62D-6F7F-4049-BF58-164E9131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Illustrates and compares absolute magnitudes</a:t>
            </a:r>
          </a:p>
        </p:txBody>
      </p:sp>
      <p:pic>
        <p:nvPicPr>
          <p:cNvPr id="9" name="Picture 8" descr="Diagram, text, letter&#10;&#10;Description automatically generated">
            <a:extLst>
              <a:ext uri="{FF2B5EF4-FFF2-40B4-BE49-F238E27FC236}">
                <a16:creationId xmlns:a16="http://schemas.microsoft.com/office/drawing/2014/main" id="{ADE5A5EA-6DE1-F043-ACE6-AE1AC0C69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92" r="18644"/>
          <a:stretch/>
        </p:blipFill>
        <p:spPr>
          <a:xfrm rot="5400000">
            <a:off x="6053512" y="-9144"/>
            <a:ext cx="4339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61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B3C4-4EA1-A94C-A8AC-947A684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Bar chart or histogram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CA62D-6F7F-4049-BF58-164E9131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Illustrates and compares absolute magnitudes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FABB2AB-0875-BC48-B9F3-EE404209E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5" t="14739" r="11741"/>
          <a:stretch/>
        </p:blipFill>
        <p:spPr>
          <a:xfrm>
            <a:off x="4600025" y="505411"/>
            <a:ext cx="7246962" cy="58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20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B3C4-4EA1-A94C-A8AC-947A684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Bar chart or histogram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CA62D-6F7F-4049-BF58-164E9131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Illustrates and compares absolute magnitudes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D97D6C1-EF2C-1D4D-93FE-F061B940B3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2" t="20000" r="11841"/>
          <a:stretch/>
        </p:blipFill>
        <p:spPr>
          <a:xfrm>
            <a:off x="4538610" y="676656"/>
            <a:ext cx="736979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84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B3C4-4EA1-A94C-A8AC-947A684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Bar chart or histogram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CA62D-6F7F-4049-BF58-164E9131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Illustrates and compares absolute magnitudes</a:t>
            </a:r>
          </a:p>
        </p:txBody>
      </p:sp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23301B5E-EEE7-6D45-A8AA-93FFC7880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8" t="27528" r="6169"/>
          <a:stretch/>
        </p:blipFill>
        <p:spPr>
          <a:xfrm>
            <a:off x="4457229" y="1132764"/>
            <a:ext cx="7532554" cy="48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86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B3C4-4EA1-A94C-A8AC-947A684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Bar chart or histogram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CA62D-6F7F-4049-BF58-164E9131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Illustrates and compares absolute magnitudes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32C3414-DA03-A644-82BF-D6D77123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975" y="575458"/>
            <a:ext cx="7585061" cy="568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02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B3C4-4EA1-A94C-A8AC-947A684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Bar chart or histogram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CA62D-6F7F-4049-BF58-164E9131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Illustrates and compares absolute magnitudes</a:t>
            </a:r>
          </a:p>
        </p:txBody>
      </p:sp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A6899E-D22A-BA40-8AE2-08E5A0391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7" t="12936" r="13482" b="16019"/>
          <a:stretch/>
        </p:blipFill>
        <p:spPr>
          <a:xfrm>
            <a:off x="4463128" y="745837"/>
            <a:ext cx="7233003" cy="536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98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1F8DD93-BE2C-4D47-87E0-4E0AC300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7"/>
            <a:ext cx="3099816" cy="3665261"/>
          </a:xfrm>
        </p:spPr>
        <p:txBody>
          <a:bodyPr/>
          <a:lstStyle/>
          <a:p>
            <a:r>
              <a:rPr lang="en-US" dirty="0"/>
              <a:t>A classic in data visualization</a:t>
            </a:r>
          </a:p>
        </p:txBody>
      </p:sp>
      <p:pic>
        <p:nvPicPr>
          <p:cNvPr id="11" name="Picture 10" descr="Letter&#10;&#10;Description automatically generated with medium confidence">
            <a:extLst>
              <a:ext uri="{FF2B5EF4-FFF2-40B4-BE49-F238E27FC236}">
                <a16:creationId xmlns:a16="http://schemas.microsoft.com/office/drawing/2014/main" id="{1C931144-DC81-AD44-A900-C38581FBD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848" y="9144"/>
            <a:ext cx="5788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0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98688E-A7ED-284B-B1BC-9484D344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Chartjunk</a:t>
            </a:r>
            <a:r>
              <a:rPr lang="en-US" dirty="0"/>
              <a:t>” is bad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79E9A92-0F2A-BA49-B7EF-306415520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3" t="23003" r="17549" b="19421"/>
          <a:stretch/>
        </p:blipFill>
        <p:spPr>
          <a:xfrm rot="-180000">
            <a:off x="255977" y="2510393"/>
            <a:ext cx="6239566" cy="3491995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BF8A837-AF84-964D-8DC6-49B6F3E738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9" t="11453" r="4749" b="13129"/>
          <a:stretch/>
        </p:blipFill>
        <p:spPr>
          <a:xfrm>
            <a:off x="6759147" y="2954995"/>
            <a:ext cx="5263978" cy="361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5103-3F13-B54D-8638-19AC73DC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Tufte’s Principle: Data-ink ratio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3F9DDB3B-9BB8-3142-A963-2A9C6D62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878"/>
          <a:stretch/>
        </p:blipFill>
        <p:spPr>
          <a:xfrm>
            <a:off x="1400242" y="2611769"/>
            <a:ext cx="9391516" cy="35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6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95103-3F13-B54D-8638-19AC73DC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Tufte’s Principle: Data-ink ratio</a:t>
            </a:r>
          </a:p>
        </p:txBody>
      </p:sp>
      <p:pic>
        <p:nvPicPr>
          <p:cNvPr id="7" name="Picture 6" descr="A close-up of some writing&#10;&#10;Description automatically generated with medium confidence">
            <a:extLst>
              <a:ext uri="{FF2B5EF4-FFF2-40B4-BE49-F238E27FC236}">
                <a16:creationId xmlns:a16="http://schemas.microsoft.com/office/drawing/2014/main" id="{6E2A5FE2-1CD9-C149-82D8-DFA10DB51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0"/>
          <a:stretch/>
        </p:blipFill>
        <p:spPr>
          <a:xfrm rot="5400000">
            <a:off x="5099756" y="376980"/>
            <a:ext cx="6650926" cy="621428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F68289-F854-B649-9D25-03F0A100F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/>
          <a:lstStyle/>
          <a:p>
            <a:r>
              <a:rPr lang="en-US" dirty="0"/>
              <a:t>Tufte’s best example is an electrocardiogram</a:t>
            </a:r>
          </a:p>
        </p:txBody>
      </p:sp>
    </p:spTree>
    <p:extLst>
      <p:ext uri="{BB962C8B-B14F-4D97-AF65-F5344CB8AC3E}">
        <p14:creationId xmlns:p14="http://schemas.microsoft.com/office/powerpoint/2010/main" val="498734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B3C4-4EA1-A94C-A8AC-947A684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Box and whisker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CA62D-6F7F-4049-BF58-164E9131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Common statistical data representation of a data distribution.</a:t>
            </a:r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DACFC0FA-0970-6842-9E27-92FDFF733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46" t="29635" r="12600"/>
          <a:stretch/>
        </p:blipFill>
        <p:spPr>
          <a:xfrm rot="5400000">
            <a:off x="5188817" y="626380"/>
            <a:ext cx="6069376" cy="590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31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B3C4-4EA1-A94C-A8AC-947A684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Box and whisker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CA62D-6F7F-4049-BF58-164E9131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Common statistical data representation of a data distribution.</a:t>
            </a:r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FE5EF5A-8C66-DA4C-A574-F2F575E88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" t="7546" r="2127" b="3300"/>
          <a:stretch/>
        </p:blipFill>
        <p:spPr>
          <a:xfrm rot="5400000">
            <a:off x="5010323" y="1121437"/>
            <a:ext cx="6619163" cy="46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53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B3C4-4EA1-A94C-A8AC-947A684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Box and whisker plot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CA62D-6F7F-4049-BF58-164E9131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Common statistical data representation of a data distribution.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D632102-54A8-524A-A2CC-777610894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1" t="25141" r="1630"/>
          <a:stretch/>
        </p:blipFill>
        <p:spPr>
          <a:xfrm rot="5400000">
            <a:off x="5035284" y="1384508"/>
            <a:ext cx="6796582" cy="415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04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B3C4-4EA1-A94C-A8AC-947A68455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Bar chart or histogram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CA62D-6F7F-4049-BF58-164E91313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Illustrates and compares absolute magnitudes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33EF0CB-69DC-254B-841B-B28502525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07" t="8358" r="1841"/>
          <a:stretch/>
        </p:blipFill>
        <p:spPr>
          <a:xfrm>
            <a:off x="4472759" y="781572"/>
            <a:ext cx="7501493" cy="575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1338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1B2C30"/>
      </a:dk2>
      <a:lt2>
        <a:srgbClr val="F0F3F1"/>
      </a:lt2>
      <a:accent1>
        <a:srgbClr val="E729D2"/>
      </a:accent1>
      <a:accent2>
        <a:srgbClr val="9A17D5"/>
      </a:accent2>
      <a:accent3>
        <a:srgbClr val="5F2CE7"/>
      </a:accent3>
      <a:accent4>
        <a:srgbClr val="1934D5"/>
      </a:accent4>
      <a:accent5>
        <a:srgbClr val="2993E7"/>
      </a:accent5>
      <a:accent6>
        <a:srgbClr val="15BFC3"/>
      </a:accent6>
      <a:hlink>
        <a:srgbClr val="3F71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169</Words>
  <Application>Microsoft Macintosh PowerPoint</Application>
  <PresentationFormat>Widescreen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AccentBoxVTI</vt:lpstr>
      <vt:lpstr>Plots and Figures in Python</vt:lpstr>
      <vt:lpstr>A classic in data visualization</vt:lpstr>
      <vt:lpstr>“Chartjunk” is bad</vt:lpstr>
      <vt:lpstr>Tufte’s Principle: Data-ink ratio</vt:lpstr>
      <vt:lpstr>Tufte’s Principle: Data-ink ratio</vt:lpstr>
      <vt:lpstr>Example 1: Box and whisker plot</vt:lpstr>
      <vt:lpstr>Example 1: Box and whisker plot</vt:lpstr>
      <vt:lpstr>Example 1: Box and whisker plot</vt:lpstr>
      <vt:lpstr>Example 2: Bar chart or histogram</vt:lpstr>
      <vt:lpstr>Example 2: Bar chart or histogram</vt:lpstr>
      <vt:lpstr>Example 2: Bar chart or histogram</vt:lpstr>
      <vt:lpstr>Example 2: Bar chart or histogram</vt:lpstr>
      <vt:lpstr>Example 2: Bar chart or histogram</vt:lpstr>
      <vt:lpstr>Example 2: Bar chart or histogram</vt:lpstr>
      <vt:lpstr>Example 2: Bar chart or histogram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Plots and Figures in MATLAB</dc:title>
  <dc:creator>McLean, Noah</dc:creator>
  <cp:lastModifiedBy>McLean, Noah</cp:lastModifiedBy>
  <cp:revision>4</cp:revision>
  <dcterms:created xsi:type="dcterms:W3CDTF">2021-04-02T16:37:13Z</dcterms:created>
  <dcterms:modified xsi:type="dcterms:W3CDTF">2025-04-14T02:05:04Z</dcterms:modified>
</cp:coreProperties>
</file>